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8" r:id="rId3"/>
    <p:sldId id="257" r:id="rId4"/>
    <p:sldId id="268" r:id="rId5"/>
    <p:sldId id="269" r:id="rId6"/>
    <p:sldId id="259" r:id="rId7"/>
    <p:sldId id="264" r:id="rId8"/>
    <p:sldId id="270" r:id="rId9"/>
    <p:sldId id="271" r:id="rId10"/>
    <p:sldId id="263" r:id="rId11"/>
    <p:sldId id="265" r:id="rId12"/>
  </p:sldIdLst>
  <p:sldSz cx="12192000" cy="6858000"/>
  <p:notesSz cx="6858000" cy="9144000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77" autoAdjust="0"/>
    <p:restoredTop sz="94660"/>
  </p:normalViewPr>
  <p:slideViewPr>
    <p:cSldViewPr snapToGrid="0">
      <p:cViewPr varScale="1">
        <p:scale>
          <a:sx n="64" d="100"/>
          <a:sy n="64" d="100"/>
        </p:scale>
        <p:origin x="19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2.png>
</file>

<file path=ppt/media/image3.PNG>
</file>

<file path=ppt/media/image4.jpg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00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819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545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76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656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090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1798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55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11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06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5372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171D3DA-18A8-4F84-8B7A-324320DB31A4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E15FF03-680A-4654-89F7-4EA6D17438FC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3DCA6B6F-1E70-3014-2FAE-A4D92C71254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4018154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425" imgH="426" progId="TCLayout.ActiveDocument.1">
                  <p:embed/>
                </p:oleObj>
              </mc:Choice>
              <mc:Fallback>
                <p:oleObj name="think-cell Slide" r:id="rId14" imgW="425" imgH="426" progId="TCLayout.ActiveDocument.1">
                  <p:embed/>
                  <p:pic>
                    <p:nvPicPr>
                      <p:cNvPr id="11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46422BA-8832-B2C2-DDD8-0C5B82B54C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578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5" Type="http://schemas.openxmlformats.org/officeDocument/2006/relationships/image" Target="../media/image4.jpg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EABEB7D5-CDCB-C082-39B8-B275FC92086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5801396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9CB0965-A13A-E5BC-A59F-497BD2222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6491"/>
            <a:ext cx="9144000" cy="2887794"/>
          </a:xfrm>
        </p:spPr>
        <p:txBody>
          <a:bodyPr vert="horz">
            <a:normAutofit/>
          </a:bodyPr>
          <a:lstStyle/>
          <a:p>
            <a:pPr algn="ctr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SAM. Limits of Operation.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AA875B-C68A-00D7-245B-29A9B42DE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4082" y="3054285"/>
            <a:ext cx="9583918" cy="3327661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tx1"/>
                </a:solidFill>
                <a:latin typeface="Franklin Gothic Book" panose="020B0503020102020204" pitchFamily="34" charset="0"/>
                <a:cs typeface="Times New Roman" panose="02020603050405020304" pitchFamily="18" charset="0"/>
              </a:rPr>
              <a:t>Case Study Of Intelligent System In Production</a:t>
            </a:r>
          </a:p>
          <a:p>
            <a:r>
              <a:rPr lang="en-IN" sz="2000" dirty="0">
                <a:solidFill>
                  <a:schemeClr val="tx1"/>
                </a:solidFill>
                <a:latin typeface="Franklin Gothic Book" panose="020B0503020102020204" pitchFamily="34" charset="0"/>
                <a:cs typeface="Times New Roman" panose="02020603050405020304" pitchFamily="18" charset="0"/>
              </a:rPr>
              <a:t>Prof. Tim Weber</a:t>
            </a:r>
          </a:p>
          <a:p>
            <a:r>
              <a:rPr lang="en-IN" sz="2000" dirty="0">
                <a:solidFill>
                  <a:schemeClr val="tx1"/>
                </a:solidFill>
                <a:latin typeface="Franklin Gothic Book" panose="020B0503020102020204" pitchFamily="34" charset="0"/>
                <a:cs typeface="Times New Roman" panose="02020603050405020304" pitchFamily="18" charset="0"/>
              </a:rPr>
              <a:t>Group 1</a:t>
            </a:r>
          </a:p>
          <a:p>
            <a:pPr lvl="8" algn="l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1. Ranveer Patil</a:t>
            </a:r>
          </a:p>
          <a:p>
            <a:pPr lvl="8" algn="l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2. Shokhrukh Khamidov</a:t>
            </a:r>
          </a:p>
          <a:p>
            <a:pPr lvl="8" algn="l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3. Nevil Rafaliya</a:t>
            </a:r>
          </a:p>
          <a:p>
            <a:pPr lvl="8" algn="l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4. Naimish Savaliya</a:t>
            </a:r>
          </a:p>
          <a:p>
            <a:pPr lvl="8" algn="l"/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5. </a:t>
            </a:r>
            <a:r>
              <a:rPr lang="en-IN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Zeel</a:t>
            </a:r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Navadiya</a:t>
            </a:r>
          </a:p>
          <a:p>
            <a:pPr lvl="8" algn="l"/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2866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992C7365-C1FB-4B54-5E63-6BCAA9C2E9BB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739721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C3F8795-44C1-912F-05BD-FE89CABFA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Conclusio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7264F-BEA6-68B4-24ED-E68791C8A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Simplisitc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Turbidity meter fails to capture significant changes.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may sense the tiny difference, however more advanced sensor tools are required.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WinSAM</a:t>
            </a: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extremely vulnerable for water pollution.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accurate result – water has to be changed every time.</a:t>
            </a:r>
            <a:endParaRPr lang="en-IN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0494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C00BD-178D-55BB-02A4-B0B28DEC5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94408"/>
            <a:ext cx="10058400" cy="3474686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308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646D4321-6DCB-8D7D-9BF8-CD0DB169CE1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2467857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17AC2E3-5EF4-3D6E-3474-CAE13ACB2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O</a:t>
            </a:r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31B5E-6646-FB68-F990-CB2342C72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SAM Introduction and Principle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Software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Objective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Results – Turbidity sensor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Results – Scans (</a:t>
            </a:r>
            <a:r>
              <a:rPr lang="en-IN" sz="2400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WinSAM</a:t>
            </a: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4369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hink-cell data - do not delete" hidden="1">
            <a:extLst>
              <a:ext uri="{FF2B5EF4-FFF2-40B4-BE49-F238E27FC236}">
                <a16:creationId xmlns:a16="http://schemas.microsoft.com/office/drawing/2014/main" id="{0A15B700-D4C3-4614-E42A-8F6B315F70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922215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B89575D-2948-6539-3378-046656B54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SAM Introduction and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DF2CB-BFA5-5F7F-817E-4EA57A9D2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37360"/>
            <a:ext cx="10058400" cy="4131734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7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600" b="1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Introduction: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76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Scanning Acoustic Microscopy (SAM) is a non-destructive imaging technique used to analyze the internal structure and properties of materials at micrometer and nanometer scales.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76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It utilizes high-frequency ultrasound waves to inspect materials, providing detailed information about their internal features such as defects, microstructure, and material properties.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7600" b="1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Principle: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76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SAM operates on the principle of acoustic microscopy, where ultrasonic waves are generated and transmitted into the material being studied.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76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A transducer generates high-frequency sound waves (typically in the range of tens to hundreds of megahertz), which are focused onto the sample surface.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en-US" sz="76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These sound waves travel through the material, and their interaction with internal features such as interfaces, inclusions, or defects causes reflection, scattering, or diffraction of the waves.</a:t>
            </a:r>
          </a:p>
        </p:txBody>
      </p:sp>
    </p:spTree>
    <p:extLst>
      <p:ext uri="{BB962C8B-B14F-4D97-AF65-F5344CB8AC3E}">
        <p14:creationId xmlns:p14="http://schemas.microsoft.com/office/powerpoint/2010/main" val="864909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 of a diagram of a transducer&#10;&#10;Description automatically generated">
            <a:extLst>
              <a:ext uri="{FF2B5EF4-FFF2-40B4-BE49-F238E27FC236}">
                <a16:creationId xmlns:a16="http://schemas.microsoft.com/office/drawing/2014/main" id="{5E3E7529-B800-0111-8321-200BB2FA7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916" y="483464"/>
            <a:ext cx="6201932" cy="53542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AB6BDA8-6C10-B20D-3FEA-4A0E76AD95F7}"/>
              </a:ext>
            </a:extLst>
          </p:cNvPr>
          <p:cNvSpPr/>
          <p:nvPr/>
        </p:nvSpPr>
        <p:spPr>
          <a:xfrm>
            <a:off x="6919274" y="483464"/>
            <a:ext cx="4619134" cy="53542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72A697-F2C8-9F2C-4FCD-47DB2EBB7996}"/>
              </a:ext>
            </a:extLst>
          </p:cNvPr>
          <p:cNvSpPr txBox="1"/>
          <p:nvPr/>
        </p:nvSpPr>
        <p:spPr>
          <a:xfrm>
            <a:off x="698490" y="5914476"/>
            <a:ext cx="36881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https://www.mdpi.com/1424-8220/19/22/4868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7521B0-7CE5-0237-B3C0-CA8738546F9D}"/>
              </a:ext>
            </a:extLst>
          </p:cNvPr>
          <p:cNvSpPr txBox="1"/>
          <p:nvPr/>
        </p:nvSpPr>
        <p:spPr>
          <a:xfrm>
            <a:off x="7183023" y="2476239"/>
            <a:ext cx="4149700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Transducer emits ultrasonic waves into the direction of material, waves hit the surface externally and internally and reflect back to the transducer.</a:t>
            </a:r>
          </a:p>
          <a:p>
            <a:endParaRPr lang="en-GB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Echoes are created and are being read by sensor.</a:t>
            </a:r>
          </a:p>
        </p:txBody>
      </p:sp>
    </p:spTree>
    <p:extLst>
      <p:ext uri="{BB962C8B-B14F-4D97-AF65-F5344CB8AC3E}">
        <p14:creationId xmlns:p14="http://schemas.microsoft.com/office/powerpoint/2010/main" val="208289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AB6BDA8-6C10-B20D-3FEA-4A0E76AD95F7}"/>
              </a:ext>
            </a:extLst>
          </p:cNvPr>
          <p:cNvSpPr/>
          <p:nvPr/>
        </p:nvSpPr>
        <p:spPr>
          <a:xfrm>
            <a:off x="7220933" y="1442978"/>
            <a:ext cx="4619134" cy="4174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7521B0-7CE5-0237-B3C0-CA8738546F9D}"/>
              </a:ext>
            </a:extLst>
          </p:cNvPr>
          <p:cNvSpPr txBox="1"/>
          <p:nvPr/>
        </p:nvSpPr>
        <p:spPr>
          <a:xfrm>
            <a:off x="8384683" y="1794710"/>
            <a:ext cx="3138825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Generally, it handles advanced image analysis, provides a defect detection functionality,</a:t>
            </a:r>
          </a:p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size and position analysis.</a:t>
            </a:r>
          </a:p>
          <a:p>
            <a:endParaRPr lang="en-GB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A-scans, B-scans and C-scans.</a:t>
            </a:r>
          </a:p>
          <a:p>
            <a:endParaRPr lang="en-GB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r>
              <a:rPr lang="en-GB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Serves as a main conjunction tool with SAM equipment.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C25C7-6347-4E17-9923-66C32C172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92" y="1442978"/>
            <a:ext cx="7414532" cy="41740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90213C-0CCB-C087-56E4-06F8C6925791}"/>
              </a:ext>
            </a:extLst>
          </p:cNvPr>
          <p:cNvSpPr txBox="1"/>
          <p:nvPr/>
        </p:nvSpPr>
        <p:spPr>
          <a:xfrm>
            <a:off x="653592" y="738296"/>
            <a:ext cx="4870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Software: SAM =&gt; </a:t>
            </a:r>
            <a:r>
              <a:rPr lang="en-GB" sz="2400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WinSAM</a:t>
            </a:r>
            <a:endParaRPr lang="en-GB" sz="24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019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FDB6BABC-4284-B77E-A270-E1E2F599144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002071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CF9A023-8F74-E3B7-81B0-A8DB71D11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76" y="291104"/>
            <a:ext cx="6295741" cy="1450757"/>
          </a:xfrm>
        </p:spPr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12936-DB50-FA96-5361-FBBC2AA41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776" y="1866721"/>
            <a:ext cx="6840490" cy="435133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The primary objective of our project is to define limits of process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Determine the main factors that affect the effectiveness of sample </a:t>
            </a:r>
            <a:r>
              <a:rPr lang="en-US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scaning</a:t>
            </a:r>
            <a:endParaRPr lang="en-US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Additionally, we aim to create a interface for visualizing and understanding turbidity, enhancing accessibility for users.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F2CB0-4948-DB26-8BFA-F912BF9D77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266" y="291104"/>
            <a:ext cx="4209100" cy="561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6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E8FDBDD7-9EE5-ADA2-E7B6-3BBA94C0E05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2824470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08E727E-15D0-9623-964A-1F55C01D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– </a:t>
            </a:r>
            <a:r>
              <a:rPr lang="en-GB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Arduino Turbidity meter</a:t>
            </a:r>
            <a:endParaRPr lang="en-IN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E6EF9-A9F4-6AE7-0053-F9DCBA1E1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endParaRPr lang="en-US" sz="800" b="1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900" b="1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Mapping: </a:t>
            </a:r>
            <a:r>
              <a:rPr lang="en-US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0-10 units, where 0 – the lowest turbidity, 10 – the highest.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sz="2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b="1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First day / Fresh distilled water:</a:t>
            </a: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9.1.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b="1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2 weeks later / Aged water: </a:t>
            </a: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8.8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IN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There is a difference, but very small -&gt; 3% change.</a:t>
            </a:r>
          </a:p>
        </p:txBody>
      </p:sp>
    </p:spTree>
    <p:extLst>
      <p:ext uri="{BB962C8B-B14F-4D97-AF65-F5344CB8AC3E}">
        <p14:creationId xmlns:p14="http://schemas.microsoft.com/office/powerpoint/2010/main" val="2641784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E8FDBDD7-9EE5-ADA2-E7B6-3BBA94C0E05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922265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8FDBDD7-9EE5-ADA2-E7B6-3BBA94C0E0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08E727E-15D0-9623-964A-1F55C01D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– </a:t>
            </a:r>
            <a:r>
              <a:rPr lang="en-GB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WinSAM</a:t>
            </a:r>
            <a:r>
              <a:rPr lang="en-GB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Scan</a:t>
            </a:r>
            <a:endParaRPr lang="en-IN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C6AA969-CAD5-B70B-1F7D-2FF163B1F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389" y="2598821"/>
            <a:ext cx="2286000" cy="228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5704DB-E2A4-433D-B2AA-0EB82305DD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6043" y="2598821"/>
            <a:ext cx="2286000" cy="22860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9209069-0567-6DB8-3F2E-FC74EA182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511" y="4884821"/>
            <a:ext cx="10058400" cy="4023360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IN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Fresh water – 10/06/2024</a:t>
            </a:r>
          </a:p>
        </p:txBody>
      </p:sp>
    </p:spTree>
    <p:extLst>
      <p:ext uri="{BB962C8B-B14F-4D97-AF65-F5344CB8AC3E}">
        <p14:creationId xmlns:p14="http://schemas.microsoft.com/office/powerpoint/2010/main" val="3087481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hink-cell data - do not delete" hidden="1">
            <a:extLst>
              <a:ext uri="{FF2B5EF4-FFF2-40B4-BE49-F238E27FC236}">
                <a16:creationId xmlns:a16="http://schemas.microsoft.com/office/drawing/2014/main" id="{E8FDBDD7-9EE5-ADA2-E7B6-3BBA94C0E05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548340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25" imgH="426" progId="TCLayout.ActiveDocument.1">
                  <p:embed/>
                </p:oleObj>
              </mc:Choice>
              <mc:Fallback>
                <p:oleObj name="think-cell Slide" r:id="rId3" imgW="425" imgH="426" progId="TCLayout.ActiveDocument.1">
                  <p:embed/>
                  <p:pic>
                    <p:nvPicPr>
                      <p:cNvPr id="4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E8FDBDD7-9EE5-ADA2-E7B6-3BBA94C0E0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08E727E-15D0-9623-964A-1F55C01D5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IN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Results</a:t>
            </a:r>
            <a:r>
              <a:rPr lang="ru-RU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– </a:t>
            </a:r>
            <a:r>
              <a:rPr lang="en-GB" dirty="0" err="1">
                <a:latin typeface="Franklin Gothic Book" panose="020B0503020102020204" pitchFamily="34" charset="0"/>
                <a:cs typeface="Times New Roman" panose="02020603050405020304" pitchFamily="18" charset="0"/>
              </a:rPr>
              <a:t>WinSAM</a:t>
            </a:r>
            <a:r>
              <a:rPr lang="en-GB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 Scan</a:t>
            </a:r>
            <a:endParaRPr lang="en-IN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58A5E8-F2FA-150B-2F64-920FD97018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297" y="1946108"/>
            <a:ext cx="4000500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D7893-9184-AA68-5412-B3A4EAAEF7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7147" y="1946108"/>
            <a:ext cx="2286000" cy="2286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81672F9-CA81-6782-871A-22A6FDCB1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6679" y="4186989"/>
            <a:ext cx="3798570" cy="2671011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endParaRPr lang="en-IN" sz="1900" dirty="0">
              <a:latin typeface="Franklin Gothic Book" panose="020B0503020102020204" pitchFamily="34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2 weeks – 25/06/2024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1900" dirty="0">
                <a:latin typeface="Franklin Gothic Book" panose="020B0503020102020204" pitchFamily="34" charset="0"/>
                <a:cs typeface="Times New Roman" panose="02020603050405020304" pitchFamily="18" charset="0"/>
              </a:rPr>
              <a:t>Significant changes</a:t>
            </a:r>
          </a:p>
        </p:txBody>
      </p:sp>
    </p:spTree>
    <p:extLst>
      <p:ext uri="{BB962C8B-B14F-4D97-AF65-F5344CB8AC3E}">
        <p14:creationId xmlns:p14="http://schemas.microsoft.com/office/powerpoint/2010/main" val="2498227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228</TotalTime>
  <Words>445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Franklin Gothic Book</vt:lpstr>
      <vt:lpstr>Times New Roman</vt:lpstr>
      <vt:lpstr>Wingdings</vt:lpstr>
      <vt:lpstr>Retrospect</vt:lpstr>
      <vt:lpstr>think-cell Slide</vt:lpstr>
      <vt:lpstr>SAM. Limits of Operation.</vt:lpstr>
      <vt:lpstr>Outlines</vt:lpstr>
      <vt:lpstr>SAM Introduction and Principle</vt:lpstr>
      <vt:lpstr>PowerPoint Presentation</vt:lpstr>
      <vt:lpstr>PowerPoint Presentation</vt:lpstr>
      <vt:lpstr>Objective</vt:lpstr>
      <vt:lpstr>Results – Arduino Turbidity meter</vt:lpstr>
      <vt:lpstr>Results – WinSAM Scan</vt:lpstr>
      <vt:lpstr>Results – WinSAM Scan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SAM(Limit of Operation,Visulization) </dc:title>
  <dc:creator>patilranveer225@outlook.com</dc:creator>
  <cp:lastModifiedBy>k43666</cp:lastModifiedBy>
  <cp:revision>15</cp:revision>
  <dcterms:created xsi:type="dcterms:W3CDTF">2024-04-07T19:52:15Z</dcterms:created>
  <dcterms:modified xsi:type="dcterms:W3CDTF">2024-07-09T09:58:49Z</dcterms:modified>
</cp:coreProperties>
</file>

<file path=docProps/thumbnail.jpeg>
</file>